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9"/>
  </p:notesMasterIdLst>
  <p:sldIdLst>
    <p:sldId id="256" r:id="rId2"/>
    <p:sldId id="350" r:id="rId3"/>
    <p:sldId id="351" r:id="rId4"/>
    <p:sldId id="353" r:id="rId5"/>
    <p:sldId id="352" r:id="rId6"/>
    <p:sldId id="354" r:id="rId7"/>
    <p:sldId id="263" r:id="rId8"/>
  </p:sldIdLst>
  <p:sldSz cx="9144000" cy="6858000" type="screen4x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F12C"/>
    <a:srgbClr val="056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5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6E0E24CC-92F4-4BD8-8DF2-B181DFF42A21}" type="datetimeFigureOut">
              <a:rPr lang="en-PH" smtClean="0"/>
              <a:t>29/07/2025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788A25CE-10AB-4972-8C89-19A2008CCD3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98559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2df3b0bc08_0_5:notes"/>
          <p:cNvSpPr txBox="1">
            <a:spLocks noGrp="1"/>
          </p:cNvSpPr>
          <p:nvPr>
            <p:ph type="body" idx="1"/>
          </p:nvPr>
        </p:nvSpPr>
        <p:spPr>
          <a:xfrm>
            <a:off x="688817" y="4821505"/>
            <a:ext cx="5510530" cy="394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82" name="Google Shape;182;g32df3b0bc0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431" name="Google Shape;4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31F2-2218-4024-9EFD-0309A3E8758E}" type="datetimeFigureOut">
              <a:rPr lang="en-PH" smtClean="0"/>
              <a:t>29/07/2025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28571-A8C8-4E64-8273-A3402D21566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5112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31F2-2218-4024-9EFD-0309A3E8758E}" type="datetimeFigureOut">
              <a:rPr lang="en-PH" smtClean="0"/>
              <a:t>29/07/2025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28571-A8C8-4E64-8273-A3402D21566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8455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31F2-2218-4024-9EFD-0309A3E8758E}" type="datetimeFigureOut">
              <a:rPr lang="en-PH" smtClean="0"/>
              <a:t>29/07/2025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28571-A8C8-4E64-8273-A3402D21566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17312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0"/>
          <p:cNvSpPr txBox="1">
            <a:spLocks noGrp="1"/>
          </p:cNvSpPr>
          <p:nvPr>
            <p:ph type="title"/>
          </p:nvPr>
        </p:nvSpPr>
        <p:spPr>
          <a:xfrm>
            <a:off x="629819" y="2360438"/>
            <a:ext cx="7928729" cy="242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 Black"/>
              <a:buNone/>
              <a:defRPr sz="5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866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title"/>
          </p:nvPr>
        </p:nvSpPr>
        <p:spPr>
          <a:xfrm>
            <a:off x="3387436" y="2914374"/>
            <a:ext cx="575656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1"/>
              </a:buClr>
              <a:buSzPts val="3600"/>
              <a:buFont typeface="Arial Black"/>
              <a:buNone/>
              <a:defRPr sz="2700" b="1">
                <a:solidFill>
                  <a:srgbClr val="FFFF0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body" idx="1"/>
          </p:nvPr>
        </p:nvSpPr>
        <p:spPr>
          <a:xfrm>
            <a:off x="3387436" y="4239937"/>
            <a:ext cx="5756564" cy="374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275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lvl="1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028700" lvl="2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5370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608619" y="3023093"/>
            <a:ext cx="2420331" cy="982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1"/>
              </a:buClr>
              <a:buSzPts val="6000"/>
              <a:buFont typeface="Arial Black"/>
              <a:buNone/>
              <a:defRPr sz="4500">
                <a:solidFill>
                  <a:srgbClr val="FFFF0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956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31F2-2218-4024-9EFD-0309A3E8758E}" type="datetimeFigureOut">
              <a:rPr lang="en-PH" smtClean="0"/>
              <a:t>29/07/2025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28571-A8C8-4E64-8273-A3402D21566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0568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31F2-2218-4024-9EFD-0309A3E8758E}" type="datetimeFigureOut">
              <a:rPr lang="en-PH" smtClean="0"/>
              <a:t>29/07/2025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28571-A8C8-4E64-8273-A3402D21566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939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31F2-2218-4024-9EFD-0309A3E8758E}" type="datetimeFigureOut">
              <a:rPr lang="en-PH" smtClean="0"/>
              <a:t>29/07/2025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28571-A8C8-4E64-8273-A3402D21566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4467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31F2-2218-4024-9EFD-0309A3E8758E}" type="datetimeFigureOut">
              <a:rPr lang="en-PH" smtClean="0"/>
              <a:t>29/07/2025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28571-A8C8-4E64-8273-A3402D21566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3055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31F2-2218-4024-9EFD-0309A3E8758E}" type="datetimeFigureOut">
              <a:rPr lang="en-PH" smtClean="0"/>
              <a:t>29/07/2025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28571-A8C8-4E64-8273-A3402D21566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08348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31F2-2218-4024-9EFD-0309A3E8758E}" type="datetimeFigureOut">
              <a:rPr lang="en-PH" smtClean="0"/>
              <a:t>29/07/2025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28571-A8C8-4E64-8273-A3402D21566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0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31F2-2218-4024-9EFD-0309A3E8758E}" type="datetimeFigureOut">
              <a:rPr lang="en-PH" smtClean="0"/>
              <a:t>29/07/2025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28571-A8C8-4E64-8273-A3402D21566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3206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31F2-2218-4024-9EFD-0309A3E8758E}" type="datetimeFigureOut">
              <a:rPr lang="en-PH" smtClean="0"/>
              <a:t>29/07/2025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28571-A8C8-4E64-8273-A3402D21566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37706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9A31F2-2218-4024-9EFD-0309A3E8758E}" type="datetimeFigureOut">
              <a:rPr lang="en-PH" smtClean="0"/>
              <a:t>29/07/2025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D28571-A8C8-4E64-8273-A3402D21566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9603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076D01-3A51-C3BD-B344-0FDC7D559BE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rcRect t="1666" b="14018"/>
          <a:stretch>
            <a:fillRect/>
          </a:stretch>
        </p:blipFill>
        <p:spPr>
          <a:xfrm>
            <a:off x="3387436" y="2609384"/>
            <a:ext cx="5756563" cy="423746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59CDC68-839D-081E-9F02-850FBDBE8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588" y="880945"/>
            <a:ext cx="5756564" cy="5832897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Microfinance and Sustainable Finance for the Poor</a:t>
            </a:r>
            <a:br>
              <a:rPr lang="en-PH" sz="15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PH" sz="36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PH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 Jaime Aristotle B. Alip</a:t>
            </a:r>
            <a:br>
              <a:rPr lang="en-PH" sz="24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PH" sz="24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PH" sz="24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PH" sz="24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PH" sz="24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PH" sz="24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PH" sz="24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PH" sz="24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PH" sz="36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PH" sz="36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“Sustainability must include the poor.”</a:t>
            </a:r>
            <a:br>
              <a:rPr lang="en-PH" sz="2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PH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en-PH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P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1D926C-204B-6E11-74A3-7F7AB75230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19"/>
          <a:stretch>
            <a:fillRect/>
          </a:stretch>
        </p:blipFill>
        <p:spPr>
          <a:xfrm>
            <a:off x="0" y="2750450"/>
            <a:ext cx="3376283" cy="12985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6B466-66B1-8047-BB36-3193FBE5D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92D160-1D4D-CEF9-99BE-A07EB9C8BE0D}"/>
              </a:ext>
            </a:extLst>
          </p:cNvPr>
          <p:cNvSpPr txBox="1"/>
          <p:nvPr/>
        </p:nvSpPr>
        <p:spPr>
          <a:xfrm>
            <a:off x="261452" y="234175"/>
            <a:ext cx="6179198" cy="7244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Expanding Role of MFIs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360737-6EC9-B301-2138-56BF8A274118}"/>
              </a:ext>
            </a:extLst>
          </p:cNvPr>
          <p:cNvSpPr/>
          <p:nvPr/>
        </p:nvSpPr>
        <p:spPr>
          <a:xfrm>
            <a:off x="303570" y="1036879"/>
            <a:ext cx="8536860" cy="78243"/>
          </a:xfrm>
          <a:prstGeom prst="rect">
            <a:avLst/>
          </a:prstGeom>
          <a:solidFill>
            <a:srgbClr val="056643"/>
          </a:solidFill>
          <a:ln>
            <a:solidFill>
              <a:srgbClr val="0566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51E73E-E8F9-51DF-DB93-82C6474284E0}"/>
              </a:ext>
            </a:extLst>
          </p:cNvPr>
          <p:cNvSpPr txBox="1"/>
          <p:nvPr/>
        </p:nvSpPr>
        <p:spPr>
          <a:xfrm>
            <a:off x="3686080" y="1314200"/>
            <a:ext cx="5154350" cy="6098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 </a:t>
            </a:r>
            <a:r>
              <a:rPr lang="en-US" sz="2000" b="1" dirty="0"/>
              <a:t>From Microfinance to Sustainable Finance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C86F90-F022-D1BF-E5FC-BB78E69657B7}"/>
              </a:ext>
            </a:extLst>
          </p:cNvPr>
          <p:cNvSpPr txBox="1"/>
          <p:nvPr/>
        </p:nvSpPr>
        <p:spPr>
          <a:xfrm>
            <a:off x="4845808" y="1756591"/>
            <a:ext cx="3994622" cy="37872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endParaRPr lang="en-US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/>
              <a:t>MFIs are not just financial service providers—they are enablers of resilience.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/>
              <a:t>Sustainable finance must be grounded in community realities.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/>
              <a:t>Climate action, livelihood recovery, and digital inclusion are now core to our work.</a:t>
            </a:r>
            <a:br>
              <a:rPr lang="en-US" sz="2000" b="1" dirty="0"/>
            </a:br>
            <a:endParaRPr lang="en-US" sz="20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FEFDCF-72BE-33D3-36F4-F5B7252A1E1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176711" y="1836569"/>
            <a:ext cx="4495648" cy="4427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7666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B7148-45DB-3C53-251C-47A32328A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A4DFD2-3657-86FE-5A57-6B3B76B11858}"/>
              </a:ext>
            </a:extLst>
          </p:cNvPr>
          <p:cNvSpPr txBox="1"/>
          <p:nvPr/>
        </p:nvSpPr>
        <p:spPr>
          <a:xfrm>
            <a:off x="261452" y="234175"/>
            <a:ext cx="6179198" cy="7244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b="1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ESG Must Work for the Poor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65D945-C527-C5E4-63B7-B9F472F7C5D8}"/>
              </a:ext>
            </a:extLst>
          </p:cNvPr>
          <p:cNvSpPr/>
          <p:nvPr/>
        </p:nvSpPr>
        <p:spPr>
          <a:xfrm>
            <a:off x="303570" y="1036879"/>
            <a:ext cx="8536860" cy="78243"/>
          </a:xfrm>
          <a:prstGeom prst="rect">
            <a:avLst/>
          </a:prstGeom>
          <a:solidFill>
            <a:srgbClr val="056643"/>
          </a:solidFill>
          <a:ln>
            <a:solidFill>
              <a:srgbClr val="0566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953EA1-FB41-DF19-896E-73C9BFF8FAA5}"/>
              </a:ext>
            </a:extLst>
          </p:cNvPr>
          <p:cNvSpPr txBox="1"/>
          <p:nvPr/>
        </p:nvSpPr>
        <p:spPr>
          <a:xfrm>
            <a:off x="4880322" y="4664445"/>
            <a:ext cx="4131417" cy="16260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“Let us push for a sustainability agenda that does not exclude the poor.”</a:t>
            </a:r>
            <a:endParaRPr lang="en-US" sz="2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20199-298D-3C11-0947-CDD03284092B}"/>
              </a:ext>
            </a:extLst>
          </p:cNvPr>
          <p:cNvSpPr txBox="1"/>
          <p:nvPr/>
        </p:nvSpPr>
        <p:spPr>
          <a:xfrm>
            <a:off x="0" y="1717934"/>
            <a:ext cx="5406699" cy="559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Microfinance to Sustainable Finance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AA494C-3410-BD8B-458F-B9D3C966A3BD}"/>
              </a:ext>
            </a:extLst>
          </p:cNvPr>
          <p:cNvSpPr txBox="1"/>
          <p:nvPr/>
        </p:nvSpPr>
        <p:spPr>
          <a:xfrm>
            <a:off x="519031" y="2277863"/>
            <a:ext cx="4212518" cy="311355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Environmental: Supporting climate-resilient livelihoods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Social: Building social capital through inclusive finance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Governance: Grounding operations in trust, transparency, and client focus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12F5AE-E789-318F-92F0-928257DD0D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4951379" y="1717934"/>
            <a:ext cx="3989302" cy="2647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4929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5E96B-081B-F647-C0EC-CB3D3BC91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6D9EBB-82E9-86F5-3150-86D4F35095B1}"/>
              </a:ext>
            </a:extLst>
          </p:cNvPr>
          <p:cNvSpPr txBox="1"/>
          <p:nvPr/>
        </p:nvSpPr>
        <p:spPr>
          <a:xfrm>
            <a:off x="261452" y="234175"/>
            <a:ext cx="6179198" cy="7244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b="1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 Faces of Sustainable Finance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075216-82C6-B891-A7DF-CBD0E4828F0D}"/>
              </a:ext>
            </a:extLst>
          </p:cNvPr>
          <p:cNvSpPr/>
          <p:nvPr/>
        </p:nvSpPr>
        <p:spPr>
          <a:xfrm>
            <a:off x="303570" y="1036879"/>
            <a:ext cx="8536860" cy="78243"/>
          </a:xfrm>
          <a:prstGeom prst="rect">
            <a:avLst/>
          </a:prstGeom>
          <a:solidFill>
            <a:srgbClr val="056643"/>
          </a:solidFill>
          <a:ln>
            <a:solidFill>
              <a:srgbClr val="0566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9501F4-97AB-E0B5-057C-94A124BF5130}"/>
              </a:ext>
            </a:extLst>
          </p:cNvPr>
          <p:cNvSpPr txBox="1"/>
          <p:nvPr/>
        </p:nvSpPr>
        <p:spPr>
          <a:xfrm>
            <a:off x="1590788" y="4890388"/>
            <a:ext cx="5962424" cy="10773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“This is sustainable finance—and we are already doing it.”</a:t>
            </a:r>
            <a:endParaRPr lang="en-US" sz="2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208690-F8B7-2CF5-3FF8-BF0E4E46890D}"/>
              </a:ext>
            </a:extLst>
          </p:cNvPr>
          <p:cNvSpPr txBox="1"/>
          <p:nvPr/>
        </p:nvSpPr>
        <p:spPr>
          <a:xfrm>
            <a:off x="2018801" y="1368764"/>
            <a:ext cx="3620237" cy="4865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Sustainability in Action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B4E27F-BB73-7078-BFFD-F831C991D0BC}"/>
              </a:ext>
            </a:extLst>
          </p:cNvPr>
          <p:cNvSpPr txBox="1"/>
          <p:nvPr/>
        </p:nvSpPr>
        <p:spPr>
          <a:xfrm>
            <a:off x="4427897" y="1887703"/>
            <a:ext cx="4633070" cy="34809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Woman in Surigao with microinsurance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Sari-sari store owner rebuilding after the typhoon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Coconut farmer in Basilan practicing regenerative agriculture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5145345-7782-69A4-85AC-D6113149A71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rcRect b="3499"/>
          <a:stretch>
            <a:fillRect/>
          </a:stretch>
        </p:blipFill>
        <p:spPr>
          <a:xfrm>
            <a:off x="239580" y="2054980"/>
            <a:ext cx="4077234" cy="2635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1001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2D1F1-4B05-BA7F-6F5D-7E7D16D6D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BC34EF-0CD8-C5CF-AFBD-F85EC4EC44F8}"/>
              </a:ext>
            </a:extLst>
          </p:cNvPr>
          <p:cNvSpPr txBox="1"/>
          <p:nvPr/>
        </p:nvSpPr>
        <p:spPr>
          <a:xfrm>
            <a:off x="261452" y="234175"/>
            <a:ext cx="6179198" cy="7244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b="1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Tribute to MFI Staff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28DAE5-87EA-4832-C7C5-0D1378C92877}"/>
              </a:ext>
            </a:extLst>
          </p:cNvPr>
          <p:cNvSpPr/>
          <p:nvPr/>
        </p:nvSpPr>
        <p:spPr>
          <a:xfrm>
            <a:off x="303570" y="1036879"/>
            <a:ext cx="8536860" cy="78243"/>
          </a:xfrm>
          <a:prstGeom prst="rect">
            <a:avLst/>
          </a:prstGeom>
          <a:solidFill>
            <a:srgbClr val="056643"/>
          </a:solidFill>
          <a:ln>
            <a:solidFill>
              <a:srgbClr val="0566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257E04-7D94-962D-B4DD-1857B924CA7B}"/>
              </a:ext>
            </a:extLst>
          </p:cNvPr>
          <p:cNvSpPr txBox="1"/>
          <p:nvPr/>
        </p:nvSpPr>
        <p:spPr>
          <a:xfrm>
            <a:off x="574316" y="1600757"/>
            <a:ext cx="4477816" cy="4685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Frontline Heroes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24B25E-471C-B31C-E027-365908868E8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rcRect t="56215" r="8095" b="6817"/>
          <a:stretch>
            <a:fillRect/>
          </a:stretch>
        </p:blipFill>
        <p:spPr>
          <a:xfrm>
            <a:off x="4866276" y="1391252"/>
            <a:ext cx="3703408" cy="1732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8A5396-9627-1476-2E71-62F551F3CCD1}"/>
              </a:ext>
            </a:extLst>
          </p:cNvPr>
          <p:cNvSpPr txBox="1"/>
          <p:nvPr/>
        </p:nvSpPr>
        <p:spPr>
          <a:xfrm>
            <a:off x="4498617" y="3112761"/>
            <a:ext cx="4477816" cy="30623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Operations and field staff implement sustainable development every day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are community builders, not just loan officers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Their knowledge, compassion, and trust relationships are our greatest assets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327C0B-2E7D-A21E-D09B-2339ED5B105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rcRect l="1" t="12117" r="922" b="8455"/>
          <a:stretch>
            <a:fillRect/>
          </a:stretch>
        </p:blipFill>
        <p:spPr>
          <a:xfrm>
            <a:off x="167567" y="2367806"/>
            <a:ext cx="4110156" cy="344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4223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E6F26-57B4-C130-369A-FE13A5CAB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825EC-6D5F-D743-943B-B19E881D1FD9}"/>
              </a:ext>
            </a:extLst>
          </p:cNvPr>
          <p:cNvSpPr txBox="1"/>
          <p:nvPr/>
        </p:nvSpPr>
        <p:spPr>
          <a:xfrm>
            <a:off x="261452" y="234175"/>
            <a:ext cx="6179198" cy="7244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b="1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Call to Action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06FD74-CF9C-A4C8-5B38-3AD6D56BAB4D}"/>
              </a:ext>
            </a:extLst>
          </p:cNvPr>
          <p:cNvSpPr/>
          <p:nvPr/>
        </p:nvSpPr>
        <p:spPr>
          <a:xfrm>
            <a:off x="303570" y="1036879"/>
            <a:ext cx="8536860" cy="78243"/>
          </a:xfrm>
          <a:prstGeom prst="rect">
            <a:avLst/>
          </a:prstGeom>
          <a:solidFill>
            <a:srgbClr val="056643"/>
          </a:solidFill>
          <a:ln>
            <a:solidFill>
              <a:srgbClr val="0566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2C6416-5F03-7EF2-8713-342B3D2D27A6}"/>
              </a:ext>
            </a:extLst>
          </p:cNvPr>
          <p:cNvSpPr txBox="1"/>
          <p:nvPr/>
        </p:nvSpPr>
        <p:spPr>
          <a:xfrm>
            <a:off x="1304692" y="5125210"/>
            <a:ext cx="6534615" cy="10895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“Let us open doors, build bridges, and transform lives—together.”</a:t>
            </a:r>
            <a:endParaRPr lang="en-US" sz="2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20FD27-3BE1-0ECC-04BA-C684AA1F43AA}"/>
              </a:ext>
            </a:extLst>
          </p:cNvPr>
          <p:cNvSpPr txBox="1"/>
          <p:nvPr/>
        </p:nvSpPr>
        <p:spPr>
          <a:xfrm>
            <a:off x="2035989" y="1346510"/>
            <a:ext cx="5543001" cy="524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Road Ahead for Inclusive, Sustainable Finance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076123-BEF9-F180-37FC-6D50A84F9B34}"/>
              </a:ext>
            </a:extLst>
          </p:cNvPr>
          <p:cNvSpPr txBox="1"/>
          <p:nvPr/>
        </p:nvSpPr>
        <p:spPr>
          <a:xfrm>
            <a:off x="303570" y="2003592"/>
            <a:ext cx="3471400" cy="298354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Shape ESG frameworks that recognize the poor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Promote social impact alongside financial returns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 institutions that are morally grounded and community-centered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959E59-0A35-2749-78B4-4AEC20B327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4166197" y="2003592"/>
            <a:ext cx="4838838" cy="322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2036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"/>
          <p:cNvSpPr txBox="1">
            <a:spLocks noGrp="1"/>
          </p:cNvSpPr>
          <p:nvPr>
            <p:ph type="title"/>
          </p:nvPr>
        </p:nvSpPr>
        <p:spPr>
          <a:xfrm>
            <a:off x="1" y="3130390"/>
            <a:ext cx="4716624" cy="73718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r>
              <a:rPr lang="en-PH" dirty="0"/>
              <a:t>Thank You!!!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3772</TotalTime>
  <Words>269</Words>
  <Application>Microsoft Office PowerPoint</Application>
  <PresentationFormat>On-screen Show (4:3)</PresentationFormat>
  <Paragraphs>45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Arial Black</vt:lpstr>
      <vt:lpstr>Calibri</vt:lpstr>
      <vt:lpstr>Office Theme</vt:lpstr>
      <vt:lpstr>Microfinance and Sustainable Finance for the Poor  Dr. Jaime Aristotle B. Alip          “Sustainability must include the poor.” 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Yhinyhin Tan</dc:creator>
  <cp:lastModifiedBy>cinc.mdsassistant</cp:lastModifiedBy>
  <cp:revision>194</cp:revision>
  <cp:lastPrinted>2025-07-29T05:17:35Z</cp:lastPrinted>
  <dcterms:created xsi:type="dcterms:W3CDTF">2024-02-22T14:34:24Z</dcterms:created>
  <dcterms:modified xsi:type="dcterms:W3CDTF">2025-07-29T09:31:45Z</dcterms:modified>
</cp:coreProperties>
</file>